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FFD39227-5E74-4726-9699-3C1F6083CAFB}">
          <p14:sldIdLst>
            <p14:sldId id="256"/>
            <p14:sldId id="257"/>
          </p14:sldIdLst>
        </p14:section>
        <p14:section name="Променливи" id="{6B3E9FAB-66D5-45C9-BB7B-720C4D07D94C}">
          <p14:sldIdLst>
            <p14:sldId id="258"/>
            <p14:sldId id="259"/>
            <p14:sldId id="260"/>
            <p14:sldId id="261"/>
            <p14:sldId id="262"/>
          </p14:sldIdLst>
        </p14:section>
        <p14:section name="Алгоритъм за размяна на стойности" id="{885E8621-A541-4643-A703-5B1A78EBC04A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Алгоритъм за броене на елементи" id="{C287D61C-8AE3-4291-A9F4-E52F51DEA1A6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Алгоритъм за намиране на най-голямото от три числа" id="{C40B7F84-62A1-4C90-A62B-B8FCC52C791A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Алгоритъм за сортиране на елементи" id="{54D97F0B-E4D9-4875-9600-6BCDDE3F27E1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Заключение" id="{F106038B-4469-454A-A67B-D14576303480}">
          <p14:sldIdLst>
            <p14:sldId id="295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4" autoAdjust="0"/>
    <p:restoredTop sz="95215" autoAdjust="0"/>
  </p:normalViewPr>
  <p:slideViewPr>
    <p:cSldViewPr showGuides="1">
      <p:cViewPr varScale="1">
        <p:scale>
          <a:sx n="91" d="100"/>
          <a:sy n="91" d="100"/>
        </p:scale>
        <p:origin x="370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3814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22332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4082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променливи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Основни алгоритми</a:t>
            </a:r>
            <a:endParaRPr lang="en-US" sz="4800" dirty="0">
              <a:solidFill>
                <a:srgbClr val="234465"/>
              </a:solidFill>
            </a:endParaRPr>
          </a:p>
        </p:txBody>
      </p:sp>
      <p:pic>
        <p:nvPicPr>
          <p:cNvPr id="13" name="Picture 12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5" y="2261234"/>
            <a:ext cx="4303424" cy="3233096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5" y="3131262"/>
            <a:ext cx="2004555" cy="89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5" y="1329189"/>
            <a:ext cx="4467849" cy="506800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048126" y="1243464"/>
            <a:ext cx="5229224" cy="1166361"/>
          </a:xfrm>
          <a:prstGeom prst="wedgeRoundRectCallout">
            <a:avLst>
              <a:gd name="adj1" fmla="val -21049"/>
              <a:gd name="adj2" fmla="val 495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присвояване на стойности,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3276600"/>
            <a:ext cx="2019582" cy="190526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9080387" y="2809875"/>
            <a:ext cx="2724150" cy="933450"/>
          </a:xfrm>
          <a:prstGeom prst="wedgeRoundRectCallout">
            <a:avLst>
              <a:gd name="adj1" fmla="val -60753"/>
              <a:gd name="adj2" fmla="val 993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Краен резултат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920261" y="4463621"/>
            <a:ext cx="3074973" cy="1933575"/>
          </a:xfrm>
          <a:prstGeom prst="wedgeRoundRectCallout">
            <a:avLst>
              <a:gd name="adj1" fmla="val -62122"/>
              <a:gd name="adj2" fmla="val -286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Помощната променлива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остава със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стойността на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3F6E6B-A945-FF1D-F8B1-27B4F460732C}"/>
              </a:ext>
            </a:extLst>
          </p:cNvPr>
          <p:cNvSpPr/>
          <p:nvPr/>
        </p:nvSpPr>
        <p:spPr bwMode="auto">
          <a:xfrm>
            <a:off x="6531429" y="3291299"/>
            <a:ext cx="2150891" cy="1933575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48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554000"/>
            <a:ext cx="10961783" cy="768084"/>
          </a:xfrm>
        </p:spPr>
        <p:txBody>
          <a:bodyPr/>
          <a:lstStyle/>
          <a:p>
            <a:r>
              <a:rPr lang="bg-BG" dirty="0"/>
              <a:t>Неудобната пейка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2" y="1924050"/>
            <a:ext cx="2739429" cy="15833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Използване на алгоритъм за </a:t>
            </a:r>
            <a:r>
              <a:rPr lang="ru-RU" dirty="0" err="1"/>
              <a:t>размяна</a:t>
            </a:r>
            <a:r>
              <a:rPr lang="ru-RU" dirty="0"/>
              <a:t> на стойности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338" y="1196124"/>
            <a:ext cx="6748473" cy="5661875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Създайте програма, в която двама герои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котка</a:t>
            </a:r>
            <a:r>
              <a:rPr lang="bg-BG" dirty="0"/>
              <a:t> и </a:t>
            </a:r>
            <a:r>
              <a:rPr lang="bg-BG" b="1" dirty="0"/>
              <a:t>пингвин</a:t>
            </a:r>
            <a:r>
              <a:rPr lang="en-US" b="1" dirty="0"/>
              <a:t> </a:t>
            </a:r>
            <a:r>
              <a:rPr lang="en-US" dirty="0"/>
              <a:t>–</a:t>
            </a:r>
            <a:r>
              <a:rPr lang="bg-BG" dirty="0"/>
              <a:t> си </a:t>
            </a:r>
            <a:r>
              <a:rPr lang="bg-BG" b="1" dirty="0"/>
              <a:t>разменят местата </a:t>
            </a:r>
            <a:r>
              <a:rPr lang="bg-BG" dirty="0"/>
              <a:t>на пейка</a:t>
            </a:r>
            <a:endParaRPr lang="en-US" dirty="0"/>
          </a:p>
          <a:p>
            <a:r>
              <a:rPr lang="bg-BG" dirty="0"/>
              <a:t>Направете </a:t>
            </a:r>
            <a:r>
              <a:rPr lang="bg-BG" b="1" dirty="0"/>
              <a:t>4</a:t>
            </a:r>
            <a:r>
              <a:rPr lang="bg-BG" dirty="0"/>
              <a:t> </a:t>
            </a:r>
            <a:r>
              <a:rPr lang="bg-BG" b="1" dirty="0"/>
              <a:t>променливи</a:t>
            </a:r>
            <a:r>
              <a:rPr lang="bg-BG" dirty="0"/>
              <a:t> – </a:t>
            </a:r>
            <a:r>
              <a:rPr lang="en-US" b="1" dirty="0"/>
              <a:t>X</a:t>
            </a:r>
            <a:r>
              <a:rPr lang="bg-BG" dirty="0"/>
              <a:t> и </a:t>
            </a:r>
            <a:r>
              <a:rPr lang="en-US" b="1" dirty="0"/>
              <a:t>Y </a:t>
            </a:r>
            <a:r>
              <a:rPr lang="bg-BG" b="1" dirty="0"/>
              <a:t>координати</a:t>
            </a:r>
            <a:r>
              <a:rPr lang="en-US" b="1" dirty="0"/>
              <a:t> </a:t>
            </a:r>
            <a:r>
              <a:rPr lang="bg-BG" b="1" dirty="0"/>
              <a:t>на котката</a:t>
            </a:r>
            <a:r>
              <a:rPr lang="en-US" dirty="0"/>
              <a:t>, </a:t>
            </a:r>
            <a:r>
              <a:rPr lang="bg-BG" dirty="0"/>
              <a:t>както и </a:t>
            </a:r>
            <a:r>
              <a:rPr lang="en-US" b="1" dirty="0"/>
              <a:t>X</a:t>
            </a:r>
            <a:r>
              <a:rPr lang="bg-BG" dirty="0"/>
              <a:t> и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bg-BG" b="1" dirty="0"/>
              <a:t> за пингвина</a:t>
            </a:r>
            <a:endParaRPr lang="bg-BG" dirty="0"/>
          </a:p>
          <a:p>
            <a:r>
              <a:rPr lang="bg-BG" dirty="0"/>
              <a:t>Котката трябва да </a:t>
            </a:r>
            <a:r>
              <a:rPr lang="bg-BG" b="1" dirty="0"/>
              <a:t>пита пингвина </a:t>
            </a:r>
            <a:r>
              <a:rPr lang="bg-BG" dirty="0"/>
              <a:t>дали искат да си разменят местата </a:t>
            </a:r>
          </a:p>
          <a:p>
            <a:r>
              <a:rPr lang="bg-BG" dirty="0"/>
              <a:t>Ако котката (</a:t>
            </a:r>
            <a:r>
              <a:rPr lang="bg-BG" b="1" dirty="0"/>
              <a:t>потребителят</a:t>
            </a:r>
            <a:r>
              <a:rPr lang="bg-BG" dirty="0"/>
              <a:t>) отговори с "</a:t>
            </a:r>
            <a:r>
              <a:rPr lang="bg-BG" b="1" dirty="0"/>
              <a:t>Да</a:t>
            </a:r>
            <a:r>
              <a:rPr lang="bg-BG" dirty="0"/>
              <a:t>", героите си </a:t>
            </a:r>
            <a:r>
              <a:rPr lang="bg-BG" b="1" dirty="0"/>
              <a:t>разменят местата </a:t>
            </a:r>
            <a:r>
              <a:rPr lang="bg-BG" dirty="0"/>
              <a:t>(</a:t>
            </a:r>
            <a:r>
              <a:rPr lang="bg-BG" b="1" dirty="0"/>
              <a:t>координатите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условие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92" y="1954656"/>
            <a:ext cx="4897902" cy="36744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3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5954"/>
            <a:ext cx="9798833" cy="53077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Неудобната пейка – код на котката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99644" y="1552576"/>
            <a:ext cx="5758956" cy="1485899"/>
          </a:xfrm>
          <a:prstGeom prst="wedgeRoundRectCallout">
            <a:avLst>
              <a:gd name="adj1" fmla="val -38727"/>
              <a:gd name="adj2" fmla="val 1016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стойности на променливите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котката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ѝ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00050" y="3779821"/>
            <a:ext cx="2903292" cy="1133855"/>
          </a:xfrm>
          <a:prstGeom prst="wedgeRoundRectCallout">
            <a:avLst>
              <a:gd name="adj1" fmla="val 75337"/>
              <a:gd name="adj2" fmla="val 37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Чакаме отговор от потребителя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237166" y="3979804"/>
            <a:ext cx="4554785" cy="1401399"/>
          </a:xfrm>
          <a:prstGeom prst="wedgeRoundRectCallout">
            <a:avLst>
              <a:gd name="adj1" fmla="val -56860"/>
              <a:gd name="adj2" fmla="val 488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отговорът е да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придвижваме котката до позицията на пингвина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6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9286"/>
            <a:ext cx="9792683" cy="53043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код на пингвина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2925" y="1239320"/>
            <a:ext cx="5886497" cy="1907177"/>
          </a:xfrm>
          <a:prstGeom prst="wedgeRoundRectCallout">
            <a:avLst>
              <a:gd name="adj1" fmla="val -38781"/>
              <a:gd name="adj2" fmla="val 91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както при котката, задаваме стойности на променливите 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пингвина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му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4253" y="2138587"/>
            <a:ext cx="4829175" cy="1842884"/>
          </a:xfrm>
          <a:prstGeom prst="wedgeRoundRectCallout">
            <a:avLst>
              <a:gd name="adj1" fmla="val 42481"/>
              <a:gd name="adj2" fmla="val 978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трябва да проверим дали котката се движи, изчакваме котката да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докосне пингвина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14253" y="5270196"/>
            <a:ext cx="4677508" cy="1453426"/>
          </a:xfrm>
          <a:prstGeom prst="wedgeRoundRectCallout">
            <a:avLst>
              <a:gd name="adj1" fmla="val 43823"/>
              <a:gd name="adj2" fmla="val 174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котката докосне пингвина, го придвижваме до позицията на котката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46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6" y="1319309"/>
            <a:ext cx="10904987" cy="5386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4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993054" y="4704824"/>
            <a:ext cx="10205892" cy="1604175"/>
          </a:xfrm>
        </p:spPr>
        <p:txBody>
          <a:bodyPr/>
          <a:lstStyle/>
          <a:p>
            <a:r>
              <a:rPr lang="bg-BG" noProof="0" dirty="0"/>
              <a:t>Алгоритъм за броене на елементи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9" y="1952625"/>
            <a:ext cx="3588261" cy="14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броене на елементи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82" y="1274691"/>
            <a:ext cx="3872202" cy="510062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36234" y="1179000"/>
            <a:ext cx="4543425" cy="1849509"/>
          </a:xfrm>
          <a:prstGeom prst="wedgeRoundRectCallout">
            <a:avLst>
              <a:gd name="adj1" fmla="val -47709"/>
              <a:gd name="adj2" fmla="val 594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Когато броим елементи, трябва да зададем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стойност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</a:t>
            </a:r>
            <a:r>
              <a:rPr lang="en-GB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GB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брояч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3691" y="1821473"/>
            <a:ext cx="4543426" cy="2300654"/>
          </a:xfrm>
          <a:prstGeom prst="wedgeRoundRectCallout">
            <a:avLst>
              <a:gd name="adj1" fmla="val 55137"/>
              <a:gd name="adj2" fmla="val 673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трябва да увеличаваме или намаляваме стойността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според елементите, които следим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10552" y="4933950"/>
            <a:ext cx="2971800" cy="1098466"/>
          </a:xfrm>
          <a:prstGeom prst="wedgeRoundRectCallout">
            <a:avLst>
              <a:gd name="adj1" fmla="val -116987"/>
              <a:gd name="adj2" fmla="val 52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ще каже героят накрая?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65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Крадецът на ябълки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82" y="1480416"/>
            <a:ext cx="2240413" cy="2379858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Използване на алгоритъм за </a:t>
            </a:r>
            <a:r>
              <a:rPr lang="ru-RU" dirty="0" err="1"/>
              <a:t>броене</a:t>
            </a:r>
            <a:r>
              <a:rPr lang="ru-RU" dirty="0"/>
              <a:t> на елементи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777" y="1196125"/>
            <a:ext cx="12068908" cy="2496644"/>
          </a:xfrm>
        </p:spPr>
        <p:txBody>
          <a:bodyPr/>
          <a:lstStyle/>
          <a:p>
            <a:r>
              <a:rPr lang="bg-BG" dirty="0"/>
              <a:t>Създайте игра, в която котка яде ябълки</a:t>
            </a:r>
            <a:r>
              <a:rPr lang="en-US" dirty="0"/>
              <a:t>,</a:t>
            </a:r>
            <a:r>
              <a:rPr lang="bg-BG" dirty="0"/>
              <a:t> появяващи се на </a:t>
            </a:r>
            <a:r>
              <a:rPr lang="bg-BG" b="1" dirty="0"/>
              <a:t>случайно място</a:t>
            </a:r>
          </a:p>
          <a:p>
            <a:r>
              <a:rPr lang="bg-BG" dirty="0"/>
              <a:t>Броят на изядените ябълки да се вижда на сцената, а котката </a:t>
            </a:r>
            <a:r>
              <a:rPr lang="bg-BG" b="1" dirty="0"/>
              <a:t>да следва показалеца на мишката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/>
              <a:t>условие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51" y="3203501"/>
            <a:ext cx="4720602" cy="34623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4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Алгоритми</a:t>
            </a:r>
            <a:r>
              <a:rPr lang="bg-BG" sz="3600" b="1" dirty="0"/>
              <a:t> </a:t>
            </a:r>
            <a:r>
              <a:rPr lang="bg-BG" sz="3600" dirty="0"/>
              <a:t>за: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Размяна </a:t>
            </a:r>
            <a:r>
              <a:rPr lang="ru-RU" sz="3400" dirty="0"/>
              <a:t>на стойности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Броене</a:t>
            </a:r>
            <a:r>
              <a:rPr lang="ru-RU" sz="3400" dirty="0"/>
              <a:t> на елементи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Намиране на </a:t>
            </a:r>
            <a:r>
              <a:rPr lang="bg-BG" sz="3400" b="1" dirty="0"/>
              <a:t>най-гол</a:t>
            </a:r>
            <a:r>
              <a:rPr lang="en-US" sz="3400" b="1" dirty="0"/>
              <a:t>e</a:t>
            </a:r>
            <a:r>
              <a:rPr lang="bg-BG" sz="3400" b="1" dirty="0"/>
              <a:t>мия </a:t>
            </a:r>
            <a:r>
              <a:rPr lang="bg-BG" sz="3400" dirty="0"/>
              <a:t>от </a:t>
            </a:r>
            <a:r>
              <a:rPr lang="bg-BG" sz="3400" b="1" dirty="0"/>
              <a:t>три елемента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b="1" dirty="0"/>
              <a:t>Сортиране </a:t>
            </a:r>
            <a:r>
              <a:rPr lang="bg-BG" sz="3400" dirty="0"/>
              <a:t>на елементи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600" b="1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29" y="1529075"/>
            <a:ext cx="8917343" cy="48302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/>
              <a:t>код на ябълката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75416" y="1283467"/>
            <a:ext cx="6126183" cy="1125150"/>
          </a:xfrm>
          <a:prstGeom prst="wedgeRoundRectCallout">
            <a:avLst>
              <a:gd name="adj1" fmla="val -35807"/>
              <a:gd name="adj2" fmla="val 1182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променлива за ябълката и ѝ присвояваме начална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15710" y="1287564"/>
            <a:ext cx="4062046" cy="1381538"/>
          </a:xfrm>
          <a:prstGeom prst="wedgeRoundRectCallout">
            <a:avLst>
              <a:gd name="adj1" fmla="val 62935"/>
              <a:gd name="adj2" fmla="val 129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 я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412142" y="3080591"/>
            <a:ext cx="4568620" cy="632834"/>
          </a:xfrm>
          <a:prstGeom prst="wedgeRoundRectCallout">
            <a:avLst>
              <a:gd name="adj1" fmla="val -75782"/>
              <a:gd name="adj2" fmla="val 1106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007186" y="4709119"/>
            <a:ext cx="3973576" cy="1471874"/>
          </a:xfrm>
          <a:prstGeom prst="wedgeRoundRectCallout">
            <a:avLst>
              <a:gd name="adj1" fmla="val -64323"/>
              <a:gd name="adj2" fmla="val -595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ябълката допира котката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7920" y="4092747"/>
            <a:ext cx="4924697" cy="2088246"/>
          </a:xfrm>
          <a:prstGeom prst="wedgeRoundRectCallout">
            <a:avLst>
              <a:gd name="adj1" fmla="val 47814"/>
              <a:gd name="adj2" fmla="val 98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допира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пускаме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 броя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ябълките и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координатите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11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62" y="1283467"/>
            <a:ext cx="9816639" cy="53173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код на котката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21707"/>
              <a:gd name="adj2" fmla="val 100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248372"/>
            <a:ext cx="4570401" cy="1556239"/>
          </a:xfrm>
          <a:prstGeom prst="wedgeRoundRectCallout">
            <a:avLst>
              <a:gd name="adj1" fmla="val -30022"/>
              <a:gd name="adj2" fmla="val 109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09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видео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4" y="1186027"/>
            <a:ext cx="11014611" cy="54408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70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8" y="4734000"/>
            <a:ext cx="10961783" cy="1710000"/>
          </a:xfrm>
        </p:spPr>
        <p:txBody>
          <a:bodyPr/>
          <a:lstStyle/>
          <a:p>
            <a:r>
              <a:rPr lang="bg-BG" noProof="0" dirty="0"/>
              <a:t>Алгоритъм за намиране на </a:t>
            </a:r>
            <a:br>
              <a:rPr lang="bg-BG" noProof="0" dirty="0"/>
            </a:br>
            <a:r>
              <a:rPr lang="bg-BG" noProof="0" dirty="0"/>
              <a:t>най-голeмия от три елемента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77" y="1109839"/>
            <a:ext cx="2939646" cy="29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9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представлява блок-схема</a:t>
            </a:r>
            <a:r>
              <a:rPr lang="en-US" dirty="0"/>
              <a:t>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99877" y="1702637"/>
            <a:ext cx="8415823" cy="4445389"/>
            <a:chOff x="2899877" y="1702637"/>
            <a:chExt cx="8415823" cy="4445389"/>
          </a:xfrm>
        </p:grpSpPr>
        <p:sp>
          <p:nvSpPr>
            <p:cNvPr id="5" name="Flowchart: Terminator 4"/>
            <p:cNvSpPr/>
            <p:nvPr/>
          </p:nvSpPr>
          <p:spPr bwMode="auto">
            <a:xfrm>
              <a:off x="2899877" y="1767286"/>
              <a:ext cx="1688266" cy="474752"/>
            </a:xfrm>
            <a:prstGeom prst="flowChartTerminator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Parallelogram 5"/>
            <p:cNvSpPr/>
            <p:nvPr/>
          </p:nvSpPr>
          <p:spPr bwMode="auto">
            <a:xfrm>
              <a:off x="2953565" y="2665436"/>
              <a:ext cx="1580890" cy="477586"/>
            </a:xfrm>
            <a:prstGeom prst="parallelogram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Diamond 6"/>
            <p:cNvSpPr/>
            <p:nvPr/>
          </p:nvSpPr>
          <p:spPr bwMode="auto">
            <a:xfrm>
              <a:off x="3083181" y="3566420"/>
              <a:ext cx="1321657" cy="773355"/>
            </a:xfrm>
            <a:prstGeom prst="diamond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953565" y="4647878"/>
              <a:ext cx="1634578" cy="41946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155392" y="5835839"/>
              <a:ext cx="1230923" cy="8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88143" y="1702637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Начало и край на алгоритъм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8142" y="2592042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Описание на вход и изход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88142" y="3619960"/>
              <a:ext cx="4415181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Проверка на условие (Да/Не)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8142" y="4545421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Описание на действие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88142" y="5523652"/>
              <a:ext cx="6727558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Посочване на на следваща стъпка в алгоритъма</a:t>
              </a:r>
              <a:endParaRPr lang="en-US" sz="2400" dirty="0"/>
            </a:p>
          </p:txBody>
        </p:sp>
      </p:grpSp>
      <p:sp>
        <p:nvSpPr>
          <p:cNvPr id="1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44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690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Алгоритъм за намиране на най-гол</a:t>
            </a:r>
            <a:r>
              <a:rPr lang="en-US" dirty="0"/>
              <a:t>e</a:t>
            </a:r>
            <a:r>
              <a:rPr lang="bg-BG" dirty="0"/>
              <a:t>мия от три елемента</a:t>
            </a:r>
            <a:endParaRPr lang="en-US" dirty="0"/>
          </a:p>
        </p:txBody>
      </p:sp>
      <p:sp>
        <p:nvSpPr>
          <p:cNvPr id="7" name="Flowchart: Terminator 6"/>
          <p:cNvSpPr/>
          <p:nvPr/>
        </p:nvSpPr>
        <p:spPr bwMode="auto">
          <a:xfrm>
            <a:off x="5282593" y="1116656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5343559" y="1957884"/>
            <a:ext cx="1580890" cy="477586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5351713" y="2734251"/>
            <a:ext cx="1569915" cy="734703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97317" y="2798703"/>
            <a:ext cx="2858960" cy="6375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1" name="Diamond 10"/>
          <p:cNvSpPr/>
          <p:nvPr/>
        </p:nvSpPr>
        <p:spPr bwMode="auto">
          <a:xfrm>
            <a:off x="5361234" y="3765732"/>
            <a:ext cx="1569915" cy="71797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797318" y="3816613"/>
            <a:ext cx="2858959" cy="651131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343559" y="4756449"/>
            <a:ext cx="1589805" cy="4194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= C</a:t>
            </a:r>
          </a:p>
        </p:txBody>
      </p:sp>
      <p:sp>
        <p:nvSpPr>
          <p:cNvPr id="14" name="Parallelogram 13"/>
          <p:cNvSpPr/>
          <p:nvPr/>
        </p:nvSpPr>
        <p:spPr bwMode="auto">
          <a:xfrm>
            <a:off x="5328899" y="5471244"/>
            <a:ext cx="1625063" cy="465928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</a:p>
        </p:txBody>
      </p:sp>
      <p:sp>
        <p:nvSpPr>
          <p:cNvPr id="15" name="Flowchart: Terminator 14"/>
          <p:cNvSpPr/>
          <p:nvPr/>
        </p:nvSpPr>
        <p:spPr bwMode="auto">
          <a:xfrm>
            <a:off x="5289871" y="6205529"/>
            <a:ext cx="1688266" cy="482243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6126726" y="1591408"/>
            <a:ext cx="7278" cy="366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4"/>
            <a:endCxn id="9" idx="0"/>
          </p:cNvCxnSpPr>
          <p:nvPr/>
        </p:nvCxnSpPr>
        <p:spPr>
          <a:xfrm>
            <a:off x="6134004" y="2435470"/>
            <a:ext cx="2667" cy="298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3"/>
            <a:endCxn id="10" idx="1"/>
          </p:cNvCxnSpPr>
          <p:nvPr/>
        </p:nvCxnSpPr>
        <p:spPr>
          <a:xfrm>
            <a:off x="6921628" y="3101603"/>
            <a:ext cx="875689" cy="15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1" idx="0"/>
          </p:cNvCxnSpPr>
          <p:nvPr/>
        </p:nvCxnSpPr>
        <p:spPr>
          <a:xfrm>
            <a:off x="6136671" y="3468954"/>
            <a:ext cx="9521" cy="296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0" idx="2"/>
          </p:cNvCxnSpPr>
          <p:nvPr/>
        </p:nvCxnSpPr>
        <p:spPr>
          <a:xfrm rot="5400000">
            <a:off x="7672829" y="2010725"/>
            <a:ext cx="128431" cy="297950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1" idx="3"/>
            <a:endCxn id="12" idx="1"/>
          </p:cNvCxnSpPr>
          <p:nvPr/>
        </p:nvCxnSpPr>
        <p:spPr>
          <a:xfrm>
            <a:off x="6931149" y="4124721"/>
            <a:ext cx="866169" cy="17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2" idx="2"/>
          </p:cNvCxnSpPr>
          <p:nvPr/>
        </p:nvCxnSpPr>
        <p:spPr>
          <a:xfrm rot="5400000">
            <a:off x="7680155" y="3047715"/>
            <a:ext cx="126614" cy="2966673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2"/>
            <a:endCxn id="13" idx="0"/>
          </p:cNvCxnSpPr>
          <p:nvPr/>
        </p:nvCxnSpPr>
        <p:spPr>
          <a:xfrm flipH="1">
            <a:off x="6138462" y="4483709"/>
            <a:ext cx="7730" cy="272740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3" idx="2"/>
            <a:endCxn id="14" idx="0"/>
          </p:cNvCxnSpPr>
          <p:nvPr/>
        </p:nvCxnSpPr>
        <p:spPr>
          <a:xfrm>
            <a:off x="6138462" y="5175909"/>
            <a:ext cx="2969" cy="295335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4" idx="4"/>
            <a:endCxn id="15" idx="0"/>
          </p:cNvCxnSpPr>
          <p:nvPr/>
        </p:nvCxnSpPr>
        <p:spPr>
          <a:xfrm flipH="1">
            <a:off x="6134004" y="5937172"/>
            <a:ext cx="7427" cy="268357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978137" y="2511836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5403162" y="3238375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6953962" y="3550562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5405858" y="4241080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190404" y="1354032"/>
            <a:ext cx="4250001" cy="1884343"/>
          </a:xfrm>
          <a:prstGeom prst="wedgeRoundRectCallout">
            <a:avLst>
              <a:gd name="adj1" fmla="val 75322"/>
              <a:gd name="adj2" fmla="val 321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си разменят стойностите (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съдържа по-голяма стойност от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328899" y="2731729"/>
            <a:ext cx="5388924" cy="1027108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5328899" y="3764289"/>
            <a:ext cx="5388924" cy="975345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86951" y="3609003"/>
            <a:ext cx="4970824" cy="2182197"/>
          </a:xfrm>
          <a:prstGeom prst="wedgeRoundRectCallout">
            <a:avLst>
              <a:gd name="adj1" fmla="val 58236"/>
              <a:gd name="adj2" fmla="val -245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същия начин се сравняват стойностите на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ще си разменят стойностите (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е с най-голямата стойност)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7827603" y="1167840"/>
            <a:ext cx="3651892" cy="1358974"/>
          </a:xfrm>
          <a:prstGeom prst="wedgeRoundRectCallout">
            <a:avLst>
              <a:gd name="adj1" fmla="val -75084"/>
              <a:gd name="adj2" fmla="val 232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64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85" grpId="0"/>
      <p:bldP spid="86" grpId="0"/>
      <p:bldP spid="87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405" y="100750"/>
            <a:ext cx="9692149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41" y="983404"/>
            <a:ext cx="4474517" cy="611971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858312" y="1214345"/>
            <a:ext cx="4143281" cy="2118947"/>
          </a:xfrm>
          <a:prstGeom prst="wedgeRoundRectCallout">
            <a:avLst>
              <a:gd name="adj1" fmla="val -70320"/>
              <a:gd name="adj2" fmla="val -26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намиране на най-големия елемент,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52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464000"/>
            <a:ext cx="10961783" cy="768084"/>
          </a:xfrm>
        </p:spPr>
        <p:txBody>
          <a:bodyPr/>
          <a:lstStyle/>
          <a:p>
            <a:r>
              <a:rPr lang="bg-BG" dirty="0"/>
              <a:t>Магическата жаба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4" t="23710" r="20636" b="10845"/>
          <a:stretch/>
        </p:blipFill>
        <p:spPr>
          <a:xfrm>
            <a:off x="4552949" y="914604"/>
            <a:ext cx="3086101" cy="3086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>
          <a:xfrm>
            <a:off x="615109" y="5409000"/>
            <a:ext cx="10961783" cy="1083084"/>
          </a:xfrm>
        </p:spPr>
        <p:txBody>
          <a:bodyPr/>
          <a:lstStyle/>
          <a:p>
            <a:r>
              <a:rPr lang="bg-BG" noProof="0" dirty="0"/>
              <a:t>Използване на алгоритъм за намиране на </a:t>
            </a:r>
            <a:br>
              <a:rPr lang="bg-BG" noProof="0" dirty="0"/>
            </a:br>
            <a:r>
              <a:rPr lang="bg-BG" noProof="0" dirty="0"/>
              <a:t>най-големия от три елемента</a:t>
            </a:r>
          </a:p>
        </p:txBody>
      </p:sp>
    </p:spTree>
    <p:extLst>
      <p:ext uri="{BB962C8B-B14F-4D97-AF65-F5344CB8AC3E}">
        <p14:creationId xmlns:p14="http://schemas.microsoft.com/office/powerpoint/2010/main" val="28656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15598" cy="5310875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Направете програма за </a:t>
            </a:r>
            <a:r>
              <a:rPr lang="bg-BG" b="1" dirty="0"/>
              <a:t>намиране на най-големия от три елемента</a:t>
            </a:r>
            <a:endParaRPr lang="bg-BG" dirty="0"/>
          </a:p>
          <a:p>
            <a:r>
              <a:rPr lang="bg-BG" dirty="0"/>
              <a:t>Героят трябва да е </a:t>
            </a:r>
            <a:r>
              <a:rPr lang="bg-BG" b="1" dirty="0"/>
              <a:t>магическа жаба</a:t>
            </a:r>
            <a:r>
              <a:rPr lang="bg-BG" dirty="0"/>
              <a:t>, която взима </a:t>
            </a:r>
            <a:r>
              <a:rPr lang="bg-BG" b="1" dirty="0"/>
              <a:t>3 числа </a:t>
            </a:r>
            <a:r>
              <a:rPr lang="bg-BG" dirty="0"/>
              <a:t>от</a:t>
            </a:r>
            <a:r>
              <a:rPr lang="bg-BG" b="1" dirty="0"/>
              <a:t> потребителя</a:t>
            </a:r>
            <a:r>
              <a:rPr lang="bg-BG" dirty="0"/>
              <a:t>.</a:t>
            </a:r>
          </a:p>
          <a:p>
            <a:r>
              <a:rPr lang="bg-BG" dirty="0"/>
              <a:t>Накрая жабата трябва да </a:t>
            </a:r>
            <a:r>
              <a:rPr lang="bg-BG" b="1" dirty="0"/>
              <a:t>каже</a:t>
            </a:r>
            <a:r>
              <a:rPr lang="bg-BG" dirty="0"/>
              <a:t> кое е </a:t>
            </a:r>
            <a:r>
              <a:rPr lang="bg-BG" b="1" dirty="0"/>
              <a:t>най-голямото число</a:t>
            </a:r>
            <a:endParaRPr lang="bg-BG" dirty="0"/>
          </a:p>
          <a:p>
            <a:r>
              <a:rPr lang="bg-BG" dirty="0"/>
              <a:t>Добавете и подходящ </a:t>
            </a:r>
            <a:r>
              <a:rPr lang="bg-BG" b="1" dirty="0"/>
              <a:t>фон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условие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1516500"/>
            <a:ext cx="5173656" cy="382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2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код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308230" y="975341"/>
            <a:ext cx="4317333" cy="5882659"/>
            <a:chOff x="4308230" y="975341"/>
            <a:chExt cx="4317333" cy="58826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230" y="975341"/>
              <a:ext cx="4317333" cy="25850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646" y="3337119"/>
              <a:ext cx="3595110" cy="352088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auto">
          <a:xfrm>
            <a:off x="4484837" y="1784229"/>
            <a:ext cx="1529101" cy="1671148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955785" y="1982378"/>
            <a:ext cx="3692769" cy="1107831"/>
          </a:xfrm>
          <a:prstGeom prst="wedgeRoundRectCallout">
            <a:avLst>
              <a:gd name="adj1" fmla="val -74404"/>
              <a:gd name="adj2" fmla="val -8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стойностите за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735" y="3321438"/>
            <a:ext cx="4152900" cy="1133475"/>
          </a:xfrm>
          <a:prstGeom prst="wedgeRoundRectCallout">
            <a:avLst>
              <a:gd name="adj1" fmla="val 52332"/>
              <a:gd name="adj2" fmla="val 246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най-голямо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84837" y="3455991"/>
            <a:ext cx="1887388" cy="269777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477124" y="4962525"/>
            <a:ext cx="3686176" cy="1066800"/>
          </a:xfrm>
          <a:prstGeom prst="wedgeRoundRectCallout">
            <a:avLst>
              <a:gd name="adj1" fmla="val -56492"/>
              <a:gd name="adj2" fmla="val 839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казваме кое е най-голямото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22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Променливи</a:t>
            </a:r>
            <a:endParaRPr lang="en-US"/>
          </a:p>
        </p:txBody>
      </p:sp>
      <p:sp>
        <p:nvSpPr>
          <p:cNvPr id="8" name="Oval 7"/>
          <p:cNvSpPr/>
          <p:nvPr/>
        </p:nvSpPr>
        <p:spPr bwMode="auto">
          <a:xfrm>
            <a:off x="7074113" y="244148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11" y="2321896"/>
            <a:ext cx="3232578" cy="94682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Съхраняване на стойности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видео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0" y="1233733"/>
            <a:ext cx="10823459" cy="53464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830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8" y="4689000"/>
            <a:ext cx="10961783" cy="1559175"/>
          </a:xfrm>
        </p:spPr>
        <p:txBody>
          <a:bodyPr/>
          <a:lstStyle/>
          <a:p>
            <a:r>
              <a:rPr lang="bg-BG" noProof="0" dirty="0"/>
              <a:t>Алгоритъм за сортиране на елементи</a:t>
            </a:r>
          </a:p>
        </p:txBody>
      </p:sp>
      <p:pic>
        <p:nvPicPr>
          <p:cNvPr id="3" name="Picture 2" descr="A white arrow pointing down&#10;&#10;Description automatically generated">
            <a:extLst>
              <a:ext uri="{FF2B5EF4-FFF2-40B4-BE49-F238E27FC236}">
                <a16:creationId xmlns:a16="http://schemas.microsoft.com/office/drawing/2014/main" id="{C10F183F-498E-2874-3DD8-01FB86AFA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586992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сортиране на елементи</a:t>
            </a:r>
            <a:endParaRPr lang="en-US" dirty="0"/>
          </a:p>
        </p:txBody>
      </p:sp>
      <p:sp>
        <p:nvSpPr>
          <p:cNvPr id="6" name="Flowchart: Terminator 5"/>
          <p:cNvSpPr/>
          <p:nvPr/>
        </p:nvSpPr>
        <p:spPr bwMode="auto">
          <a:xfrm>
            <a:off x="4887350" y="1117343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arallelogram 6"/>
          <p:cNvSpPr/>
          <p:nvPr/>
        </p:nvSpPr>
        <p:spPr bwMode="auto">
          <a:xfrm>
            <a:off x="4943425" y="1881553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8" name="Diamond 7"/>
          <p:cNvSpPr/>
          <p:nvPr/>
        </p:nvSpPr>
        <p:spPr bwMode="auto">
          <a:xfrm>
            <a:off x="4921443" y="2568002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4923663" y="4664690"/>
            <a:ext cx="1620079" cy="74426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Diamond 9"/>
          <p:cNvSpPr/>
          <p:nvPr/>
        </p:nvSpPr>
        <p:spPr bwMode="auto">
          <a:xfrm>
            <a:off x="4921443" y="3619750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1" name="Parallelogram 10"/>
          <p:cNvSpPr/>
          <p:nvPr/>
        </p:nvSpPr>
        <p:spPr bwMode="auto">
          <a:xfrm>
            <a:off x="4943423" y="5701502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A&lt;B&lt;C</a:t>
            </a:r>
          </a:p>
        </p:txBody>
      </p:sp>
      <p:sp>
        <p:nvSpPr>
          <p:cNvPr id="12" name="Flowchart: Terminator 11"/>
          <p:cNvSpPr/>
          <p:nvPr/>
        </p:nvSpPr>
        <p:spPr bwMode="auto">
          <a:xfrm>
            <a:off x="4887350" y="6354859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91044" y="2623814"/>
            <a:ext cx="2866293" cy="679683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497641" y="4724209"/>
            <a:ext cx="2866293" cy="65331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491044" y="3679957"/>
            <a:ext cx="2866293" cy="67089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5731483" y="1592095"/>
            <a:ext cx="1" cy="289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4"/>
            <a:endCxn id="8" idx="0"/>
          </p:cNvCxnSpPr>
          <p:nvPr/>
        </p:nvCxnSpPr>
        <p:spPr>
          <a:xfrm flipH="1">
            <a:off x="5731483" y="2303584"/>
            <a:ext cx="1" cy="264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10" idx="0"/>
          </p:cNvCxnSpPr>
          <p:nvPr/>
        </p:nvCxnSpPr>
        <p:spPr>
          <a:xfrm>
            <a:off x="5731483" y="3359310"/>
            <a:ext cx="0" cy="260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9" idx="0"/>
          </p:cNvCxnSpPr>
          <p:nvPr/>
        </p:nvCxnSpPr>
        <p:spPr>
          <a:xfrm>
            <a:off x="5731483" y="4411058"/>
            <a:ext cx="2220" cy="253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2"/>
            <a:endCxn id="11" idx="0"/>
          </p:cNvCxnSpPr>
          <p:nvPr/>
        </p:nvCxnSpPr>
        <p:spPr>
          <a:xfrm flipH="1">
            <a:off x="5731482" y="5408957"/>
            <a:ext cx="2221" cy="2925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4"/>
            <a:endCxn id="12" idx="0"/>
          </p:cNvCxnSpPr>
          <p:nvPr/>
        </p:nvCxnSpPr>
        <p:spPr>
          <a:xfrm>
            <a:off x="5731482" y="6123533"/>
            <a:ext cx="1" cy="2313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3" idx="2"/>
          </p:cNvCxnSpPr>
          <p:nvPr/>
        </p:nvCxnSpPr>
        <p:spPr>
          <a:xfrm rot="5400000">
            <a:off x="7345707" y="1855235"/>
            <a:ext cx="130223" cy="302674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3"/>
            <a:endCxn id="13" idx="1"/>
          </p:cNvCxnSpPr>
          <p:nvPr/>
        </p:nvCxnSpPr>
        <p:spPr>
          <a:xfrm>
            <a:off x="6541522" y="2963656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3"/>
            <a:endCxn id="15" idx="1"/>
          </p:cNvCxnSpPr>
          <p:nvPr/>
        </p:nvCxnSpPr>
        <p:spPr>
          <a:xfrm>
            <a:off x="6541522" y="4015404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3"/>
            <a:endCxn id="14" idx="1"/>
          </p:cNvCxnSpPr>
          <p:nvPr/>
        </p:nvCxnSpPr>
        <p:spPr>
          <a:xfrm>
            <a:off x="6543742" y="5036824"/>
            <a:ext cx="953899" cy="140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5" idx="2"/>
          </p:cNvCxnSpPr>
          <p:nvPr/>
        </p:nvCxnSpPr>
        <p:spPr>
          <a:xfrm rot="5400000">
            <a:off x="7300876" y="2911154"/>
            <a:ext cx="183618" cy="30630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4" idx="2"/>
          </p:cNvCxnSpPr>
          <p:nvPr/>
        </p:nvCxnSpPr>
        <p:spPr>
          <a:xfrm rot="5400000">
            <a:off x="7349246" y="3923017"/>
            <a:ext cx="127038" cy="303604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68997" y="2416185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6668997" y="345947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6656991" y="4509842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4973174" y="312153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4967171" y="4202640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4962198" y="5157989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7307600" y="1130170"/>
            <a:ext cx="3651892" cy="1358974"/>
          </a:xfrm>
          <a:prstGeom prst="wedgeRoundRectCallout">
            <a:avLst>
              <a:gd name="adj1" fmla="val -70650"/>
              <a:gd name="adj2" fmla="val 20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Rounded Rectangular Callout 81"/>
          <p:cNvSpPr/>
          <p:nvPr/>
        </p:nvSpPr>
        <p:spPr bwMode="auto">
          <a:xfrm>
            <a:off x="125714" y="1164292"/>
            <a:ext cx="4338586" cy="2325238"/>
          </a:xfrm>
          <a:prstGeom prst="wedgeRoundRectCallout">
            <a:avLst>
              <a:gd name="adj1" fmla="val 58933"/>
              <a:gd name="adj2" fmla="val 339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намиране на най-голямото от трите числа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(в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ще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съдържа най-голямото число)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4887350" y="2573213"/>
            <a:ext cx="5540327" cy="21100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113963" y="3730517"/>
            <a:ext cx="4378447" cy="1558649"/>
          </a:xfrm>
          <a:prstGeom prst="wedgeRoundRectCallout">
            <a:avLst>
              <a:gd name="adj1" fmla="val 58085"/>
              <a:gd name="adj2" fmla="val 309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Последно сравняваме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ги разменяме, ако е изпълнено условието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4887350" y="4686297"/>
            <a:ext cx="5540327" cy="9852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38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5" grpId="0"/>
      <p:bldP spid="66" grpId="0"/>
      <p:bldP spid="67" grpId="0"/>
      <p:bldP spid="70" grpId="0"/>
      <p:bldP spid="71" grpId="0"/>
      <p:bldP spid="75" grpId="0"/>
      <p:bldP spid="81" grpId="0" animBg="1"/>
      <p:bldP spid="82" grpId="0" animBg="1"/>
      <p:bldP spid="83" grpId="0" animBg="1"/>
      <p:bldP spid="86" grpId="0" animBg="1"/>
      <p:bldP spid="8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7" t="4256" r="17869" b="2049"/>
          <a:stretch/>
        </p:blipFill>
        <p:spPr>
          <a:xfrm>
            <a:off x="5810249" y="1141381"/>
            <a:ext cx="2847976" cy="556466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20756" y="2727130"/>
            <a:ext cx="5089493" cy="1196870"/>
          </a:xfrm>
          <a:prstGeom prst="wedgeRoundRectCallout">
            <a:avLst>
              <a:gd name="adj1" fmla="val 49815"/>
              <a:gd name="adj2" fmla="val 767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сортиране на елементи,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82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Робо маратон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9" t="8282" r="18065" b="10498"/>
          <a:stretch/>
        </p:blipFill>
        <p:spPr>
          <a:xfrm>
            <a:off x="5117675" y="1345223"/>
            <a:ext cx="1956649" cy="24882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Използване на алгоритъм за </a:t>
            </a:r>
            <a:r>
              <a:rPr lang="ru-RU" dirty="0" err="1"/>
              <a:t>сортиране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80598" cy="5528766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Създайте </a:t>
            </a:r>
            <a:r>
              <a:rPr lang="bg-BG" b="1" dirty="0"/>
              <a:t>игра</a:t>
            </a:r>
            <a:r>
              <a:rPr lang="bg-BG" dirty="0"/>
              <a:t>, която да подрежда </a:t>
            </a:r>
            <a:r>
              <a:rPr lang="bg-BG" b="1" dirty="0"/>
              <a:t>3 робота </a:t>
            </a:r>
            <a:r>
              <a:rPr lang="bg-BG" dirty="0"/>
              <a:t>на почетната стълба. </a:t>
            </a:r>
          </a:p>
          <a:p>
            <a:r>
              <a:rPr lang="bg-BG" dirty="0"/>
              <a:t>Намерете подходяща </a:t>
            </a:r>
            <a:r>
              <a:rPr lang="bg-BG" b="1" dirty="0"/>
              <a:t>снимка на подиум </a:t>
            </a:r>
            <a:r>
              <a:rPr lang="bg-BG" dirty="0"/>
              <a:t>в интернет и </a:t>
            </a:r>
            <a:r>
              <a:rPr lang="bg-BG" b="1" dirty="0"/>
              <a:t>създайте герой </a:t>
            </a:r>
            <a:r>
              <a:rPr lang="bg-BG" dirty="0"/>
              <a:t>със снимката. </a:t>
            </a:r>
          </a:p>
          <a:p>
            <a:r>
              <a:rPr lang="bg-BG" dirty="0"/>
              <a:t>Подиумът взима </a:t>
            </a:r>
            <a:r>
              <a:rPr lang="bg-BG" b="1" dirty="0"/>
              <a:t>резултатите </a:t>
            </a:r>
            <a:r>
              <a:rPr lang="bg-BG" dirty="0"/>
              <a:t>на роботите от </a:t>
            </a:r>
            <a:r>
              <a:rPr lang="bg-BG" b="1" dirty="0"/>
              <a:t>потребителя</a:t>
            </a:r>
            <a:r>
              <a:rPr lang="bg-BG" dirty="0"/>
              <a:t> и ги </a:t>
            </a:r>
            <a:r>
              <a:rPr lang="bg-BG" b="1" dirty="0"/>
              <a:t>сортира</a:t>
            </a:r>
            <a:r>
              <a:rPr lang="bg-BG" dirty="0"/>
              <a:t>. </a:t>
            </a:r>
          </a:p>
          <a:p>
            <a:r>
              <a:rPr lang="bg-BG" dirty="0"/>
              <a:t>Накрая състезателите трябва да се </a:t>
            </a:r>
            <a:r>
              <a:rPr lang="bg-BG" b="1" dirty="0"/>
              <a:t>наредят по подиума</a:t>
            </a:r>
            <a:r>
              <a:rPr lang="bg-BG" dirty="0"/>
              <a:t> според техния резултат (</a:t>
            </a:r>
            <a:r>
              <a:rPr lang="bg-BG" b="1" dirty="0"/>
              <a:t>низходящо</a:t>
            </a:r>
            <a:r>
              <a:rPr lang="bg-BG" dirty="0"/>
              <a:t>). Добавете подходящ фон.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условие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40" y="2934000"/>
            <a:ext cx="4329790" cy="32188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71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8" y="1222873"/>
            <a:ext cx="10014704" cy="54246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подиума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436498" y="1196125"/>
            <a:ext cx="4572000" cy="1916723"/>
          </a:xfrm>
          <a:prstGeom prst="wedgeRoundRectCallout">
            <a:avLst>
              <a:gd name="adj1" fmla="val -49551"/>
              <a:gd name="adj2" fmla="val 65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точките на роботите от потребителя, както и ги присвояваме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629276" y="3366710"/>
            <a:ext cx="1664494" cy="234828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436498" y="3677021"/>
            <a:ext cx="4514424" cy="1881183"/>
          </a:xfrm>
          <a:prstGeom prst="wedgeRoundRectCallout">
            <a:avLst>
              <a:gd name="adj1" fmla="val -35359"/>
              <a:gd name="adj2" fmla="val 665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разпространяваме съобщение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 да активираме скриптовете на роботите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83503" y="3418529"/>
            <a:ext cx="3127865" cy="3228975"/>
          </a:xfrm>
          <a:prstGeom prst="wedgeRoundRectCallout">
            <a:avLst>
              <a:gd name="adj1" fmla="val 121348"/>
              <a:gd name="adj2" fmla="val 249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3502" y="3418529"/>
            <a:ext cx="3127865" cy="3228975"/>
          </a:xfrm>
          <a:prstGeom prst="wedgeRoundRectCallout">
            <a:avLst>
              <a:gd name="adj1" fmla="val 56441"/>
              <a:gd name="adj2" fmla="val -711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собствен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алгоритма за сортиране, с който сортираме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84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095545" y="1417319"/>
            <a:ext cx="3264028" cy="1785173"/>
          </a:xfrm>
          <a:prstGeom prst="wedgeRoundRectCallout">
            <a:avLst>
              <a:gd name="adj1" fmla="val -42002"/>
              <a:gd name="adj2" fmla="val 681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 началото задаваме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позиция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всеки робот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8872" y="1417319"/>
            <a:ext cx="3383605" cy="2502983"/>
          </a:xfrm>
          <a:prstGeom prst="wedgeRoundRectCallout">
            <a:avLst>
              <a:gd name="adj1" fmla="val 55482"/>
              <a:gd name="adj2" fmla="val -11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сортиране на числата проверяваме дали резултата на робота е равен на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638925" y="4509148"/>
            <a:ext cx="4238625" cy="1419223"/>
          </a:xfrm>
          <a:prstGeom prst="wedgeRoundRectCallout">
            <a:avLst>
              <a:gd name="adj1" fmla="val -63947"/>
              <a:gd name="adj2" fmla="val -992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 ==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 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този робот отива на върха на подиума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67124" y="2760785"/>
            <a:ext cx="2257427" cy="1268290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18872" y="4207536"/>
            <a:ext cx="3383605" cy="2299463"/>
          </a:xfrm>
          <a:prstGeom prst="wedgeRoundRectCallout">
            <a:avLst>
              <a:gd name="adj1" fmla="val 54040"/>
              <a:gd name="adj2" fmla="val 214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Същата логика е и за втора и трета позиция. За третата няма нужда от проверка, тъй като е последна.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67125" y="4030980"/>
            <a:ext cx="2257426" cy="2550795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3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756579" y="1646953"/>
            <a:ext cx="4396154" cy="1107831"/>
          </a:xfrm>
          <a:prstGeom prst="wedgeRoundRectCallout">
            <a:avLst>
              <a:gd name="adj1" fmla="val -34058"/>
              <a:gd name="adj2" fmla="val 48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Скриптът на останалите роботи е идентичен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69070" y="4824000"/>
            <a:ext cx="6248399" cy="1389186"/>
          </a:xfrm>
          <a:prstGeom prst="wedgeRoundRectCallout">
            <a:avLst>
              <a:gd name="adj1" fmla="val -70054"/>
              <a:gd name="adj2" fmla="val -674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Единствената разлика е, че се  проверяват точките за дадения робот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R2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41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" y="1240420"/>
            <a:ext cx="10920046" cy="53941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1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179" y="1196125"/>
            <a:ext cx="12120470" cy="520106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Променлива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b="1" dirty="0"/>
              <a:t>стойност</a:t>
            </a:r>
            <a:r>
              <a:rPr lang="ru-RU" dirty="0"/>
              <a:t>, записана в паметта на </a:t>
            </a:r>
            <a:r>
              <a:rPr lang="en-US" dirty="0"/>
              <a:t>Scratch</a:t>
            </a:r>
          </a:p>
          <a:p>
            <a:pPr lvl="1">
              <a:lnSpc>
                <a:spcPct val="114000"/>
              </a:lnSpc>
            </a:pPr>
            <a:r>
              <a:rPr lang="bg-BG" dirty="0"/>
              <a:t>Може да променя </a:t>
            </a:r>
            <a:r>
              <a:rPr lang="bg-BG" b="1" dirty="0"/>
              <a:t>стойността си</a:t>
            </a:r>
            <a:endParaRPr lang="ru-RU" b="1" dirty="0"/>
          </a:p>
          <a:p>
            <a:pPr lvl="1">
              <a:lnSpc>
                <a:spcPct val="114000"/>
              </a:lnSpc>
            </a:pPr>
            <a:r>
              <a:rPr lang="ru-RU" dirty="0"/>
              <a:t>Може да съдържа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момент</a:t>
            </a:r>
            <a:endParaRPr lang="en-US" b="1" dirty="0"/>
          </a:p>
          <a:p>
            <a:pPr lvl="1">
              <a:lnSpc>
                <a:spcPct val="114000"/>
              </a:lnSpc>
            </a:pPr>
            <a:r>
              <a:rPr lang="bg-BG" dirty="0"/>
              <a:t>Стойностите на </a:t>
            </a:r>
            <a:r>
              <a:rPr lang="bg-BG" b="1" dirty="0"/>
              <a:t>променливите</a:t>
            </a:r>
            <a:r>
              <a:rPr lang="bg-BG" dirty="0"/>
              <a:t> </a:t>
            </a:r>
            <a:r>
              <a:rPr lang="ru-RU" dirty="0"/>
              <a:t>могат да бъдат </a:t>
            </a:r>
            <a:r>
              <a:rPr lang="ru-RU" b="1" dirty="0"/>
              <a:t>числа</a:t>
            </a:r>
            <a:r>
              <a:rPr lang="ru-RU" dirty="0"/>
              <a:t> или </a:t>
            </a:r>
            <a:r>
              <a:rPr lang="ru-RU" b="1" dirty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40" y="5393863"/>
            <a:ext cx="3809563" cy="111581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2856092" y="4362993"/>
            <a:ext cx="3921369" cy="708695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035186" y="5230387"/>
            <a:ext cx="2915957" cy="1080916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6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Променлива</a:t>
            </a: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900" b="1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стойност, </a:t>
            </a:r>
            <a:r>
              <a:rPr lang="bg-BG" sz="2900" b="1" dirty="0">
                <a:solidFill>
                  <a:schemeClr val="bg2"/>
                </a:solidFill>
              </a:rPr>
              <a:t>записана</a:t>
            </a:r>
            <a:r>
              <a:rPr lang="bg-BG" sz="2900" dirty="0">
                <a:solidFill>
                  <a:schemeClr val="bg2"/>
                </a:solidFill>
              </a:rPr>
              <a:t> в паметта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</a:t>
            </a:r>
            <a:r>
              <a:rPr lang="en-US" sz="2900" b="1" dirty="0">
                <a:solidFill>
                  <a:schemeClr val="bg2"/>
                </a:solidFill>
              </a:rPr>
              <a:t>Scratch</a:t>
            </a:r>
            <a:endParaRPr lang="bg-BG" sz="2900" b="1" dirty="0">
              <a:solidFill>
                <a:schemeClr val="bg2"/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променливата:</a:t>
            </a:r>
            <a:endParaRPr lang="bg-BG" sz="29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Име </a:t>
            </a: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Стойност</a:t>
            </a:r>
          </a:p>
          <a:p>
            <a:pPr marL="381049">
              <a:buClr>
                <a:schemeClr val="bg2"/>
              </a:buClr>
            </a:pPr>
            <a:r>
              <a:rPr lang="bg-BG" sz="3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Алгоритми</a:t>
            </a:r>
            <a:r>
              <a:rPr lang="bg-BG" sz="3100" b="1" dirty="0">
                <a:solidFill>
                  <a:schemeClr val="bg2"/>
                </a:solidFill>
              </a:rPr>
              <a:t> </a:t>
            </a:r>
            <a:r>
              <a:rPr lang="bg-BG" sz="3100" dirty="0">
                <a:solidFill>
                  <a:schemeClr val="bg2"/>
                </a:solidFill>
              </a:rPr>
              <a:t>за: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Размяна </a:t>
            </a:r>
            <a:r>
              <a:rPr lang="bg-BG" sz="2900" dirty="0">
                <a:solidFill>
                  <a:schemeClr val="bg2"/>
                </a:solidFill>
              </a:rPr>
              <a:t>на стойности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Броене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88F4D-3BF2-2216-15D9-E6CB7E0FBB8F}"/>
              </a:ext>
            </a:extLst>
          </p:cNvPr>
          <p:cNvSpPr txBox="1"/>
          <p:nvPr/>
        </p:nvSpPr>
        <p:spPr>
          <a:xfrm>
            <a:off x="5404104" y="4586775"/>
            <a:ext cx="4625912" cy="1858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Най-голям елемент</a:t>
            </a:r>
          </a:p>
          <a:p>
            <a:pPr marL="457200" indent="-457200" eaLnBrk="0" hangingPunct="0">
              <a:lnSpc>
                <a:spcPct val="110000"/>
              </a:lnSpc>
              <a:spcBef>
                <a:spcPts val="1000"/>
              </a:spcBef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Сортиране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endParaRPr lang="bg-BG" sz="2900" b="1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65163"/>
            <a:ext cx="9791700" cy="53038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446716" y="3429000"/>
            <a:ext cx="4088422" cy="2039815"/>
          </a:xfrm>
          <a:prstGeom prst="wedgeRoundRectCallout">
            <a:avLst>
              <a:gd name="adj1" fmla="val -98162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"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и натискаме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Променлива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9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26004"/>
            <a:ext cx="9791700" cy="5303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2511" y="2441187"/>
            <a:ext cx="3068515" cy="1222131"/>
          </a:xfrm>
          <a:prstGeom prst="wedgeRoundRectCallout">
            <a:avLst>
              <a:gd name="adj1" fmla="val 84889"/>
              <a:gd name="adj2" fmla="val 79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89977" y="4525335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747958" y="1725939"/>
            <a:ext cx="4176444" cy="2353691"/>
          </a:xfrm>
          <a:prstGeom prst="wedgeRoundRectCallout">
            <a:avLst>
              <a:gd name="adj1" fmla="val -57229"/>
              <a:gd name="adj2" fmla="val 799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всички спайтове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 за избрания спрайт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83397-6137-E08F-A6C1-1D9961A3A505}"/>
              </a:ext>
            </a:extLst>
          </p:cNvPr>
          <p:cNvSpPr/>
          <p:nvPr/>
        </p:nvSpPr>
        <p:spPr bwMode="auto">
          <a:xfrm>
            <a:off x="6740995" y="5251269"/>
            <a:ext cx="887714" cy="48332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BB3A51A-8688-639F-D6FE-ADE5403B714B}"/>
              </a:ext>
            </a:extLst>
          </p:cNvPr>
          <p:cNvSpPr/>
          <p:nvPr/>
        </p:nvSpPr>
        <p:spPr bwMode="auto">
          <a:xfrm>
            <a:off x="8301922" y="4859384"/>
            <a:ext cx="2852419" cy="972686"/>
          </a:xfrm>
          <a:prstGeom prst="wedgeRoundRectCallout">
            <a:avLst>
              <a:gd name="adj1" fmla="val -72913"/>
              <a:gd name="adj2" fmla="val 91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Добавяме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61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06" y="1326446"/>
            <a:ext cx="9790884" cy="53033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233423" y="1682995"/>
            <a:ext cx="4422530" cy="1521070"/>
          </a:xfrm>
          <a:prstGeom prst="wedgeRoundRectCallout">
            <a:avLst>
              <a:gd name="adj1" fmla="val -9734"/>
              <a:gd name="adj2" fmla="val 1100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на променлива трябва да ѝ присвоим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76127" y="2617178"/>
            <a:ext cx="3625460" cy="1565031"/>
          </a:xfrm>
          <a:prstGeom prst="wedgeRoundRectCallout">
            <a:avLst>
              <a:gd name="adj1" fmla="val 61380"/>
              <a:gd name="adj2" fmla="val 81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това можем да я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където е нужно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1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Алгоритъм за </a:t>
            </a:r>
            <a:r>
              <a:rPr lang="ru-RU" dirty="0" err="1"/>
              <a:t>размяна</a:t>
            </a:r>
            <a:r>
              <a:rPr lang="ru-RU" dirty="0"/>
              <a:t> на стойности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41B22-47AA-25EC-6CA4-ED6301AEDEFA}"/>
              </a:ext>
            </a:extLst>
          </p:cNvPr>
          <p:cNvSpPr txBox="1"/>
          <p:nvPr/>
        </p:nvSpPr>
        <p:spPr>
          <a:xfrm>
            <a:off x="4891218" y="2234248"/>
            <a:ext cx="2558797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dirty="0">
                <a:solidFill>
                  <a:schemeClr val="bg2"/>
                </a:solidFill>
              </a:rPr>
              <a:t>a               b</a:t>
            </a:r>
            <a:endParaRPr lang="bg-BG" sz="4000" dirty="0">
              <a:solidFill>
                <a:schemeClr val="bg2"/>
              </a:solidFill>
            </a:endParaRPr>
          </a:p>
        </p:txBody>
      </p:sp>
      <p:sp>
        <p:nvSpPr>
          <p:cNvPr id="34" name="Curved Down Arrow 33"/>
          <p:cNvSpPr/>
          <p:nvPr/>
        </p:nvSpPr>
        <p:spPr bwMode="auto">
          <a:xfrm>
            <a:off x="5118100" y="1747682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Curved Down Arrow 34"/>
          <p:cNvSpPr/>
          <p:nvPr/>
        </p:nvSpPr>
        <p:spPr bwMode="auto">
          <a:xfrm rot="10800000">
            <a:off x="5049227" y="2934476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02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за размяна на стойности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 bwMode="auto">
          <a:xfrm>
            <a:off x="3367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54629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558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72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827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92915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3367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54629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7558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72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6827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92915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67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54629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7558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72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6827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92915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367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9" name="Rounded Rectangle 58"/>
          <p:cNvSpPr/>
          <p:nvPr/>
        </p:nvSpPr>
        <p:spPr bwMode="auto">
          <a:xfrm>
            <a:off x="54629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7558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872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6827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92915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4747845" y="2127738"/>
            <a:ext cx="2810608" cy="8065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4677506" y="35666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6741500" y="49111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ular Callout 85"/>
          <p:cNvSpPr/>
          <p:nvPr/>
        </p:nvSpPr>
        <p:spPr bwMode="auto">
          <a:xfrm>
            <a:off x="102364" y="1142272"/>
            <a:ext cx="2785349" cy="1813468"/>
          </a:xfrm>
          <a:prstGeom prst="wedgeRoundRectCallout">
            <a:avLst>
              <a:gd name="adj1" fmla="val 81156"/>
              <a:gd name="adj2" fmla="val -402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Целта ни е да разменим стойностите за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791657" y="1281979"/>
            <a:ext cx="2494843" cy="32195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9170377" y="1200484"/>
            <a:ext cx="2963005" cy="2228516"/>
          </a:xfrm>
          <a:prstGeom prst="wedgeRoundRectCallout">
            <a:avLst>
              <a:gd name="adj1" fmla="val -67768"/>
              <a:gd name="adj2" fmla="val 351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Временно присвояваме стойността от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помощната променлива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257906" y="3331788"/>
            <a:ext cx="2382715" cy="1813468"/>
          </a:xfrm>
          <a:prstGeom prst="wedgeRoundRectCallout">
            <a:avLst>
              <a:gd name="adj1" fmla="val 78045"/>
              <a:gd name="adj2" fmla="val 22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стойността на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тази на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9068529" y="4218004"/>
            <a:ext cx="3064853" cy="2228516"/>
          </a:xfrm>
          <a:prstGeom prst="wedgeRoundRectCallout">
            <a:avLst>
              <a:gd name="adj1" fmla="val -122704"/>
              <a:gd name="adj2" fmla="val 253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прехвърляме стойността на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която временно е запазена на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/>
      <p:bldP spid="62" grpId="0"/>
      <p:bldP spid="63" grpId="0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3850</TotalTime>
  <Words>1421</Words>
  <Application>Microsoft Office PowerPoint</Application>
  <PresentationFormat>Widescreen</PresentationFormat>
  <Paragraphs>249</Paragraphs>
  <Slides>42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SoftUni</vt:lpstr>
      <vt:lpstr>Основни алгоритми</vt:lpstr>
      <vt:lpstr>Съдържание</vt:lpstr>
      <vt:lpstr>Променливи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Алгоритъм за размяна на стойности </vt:lpstr>
      <vt:lpstr>Алгоритъм за размяна на стойности</vt:lpstr>
      <vt:lpstr>Пример в Scratch</vt:lpstr>
      <vt:lpstr>Неудобната пейка</vt:lpstr>
      <vt:lpstr>Неудобната пейка – условие</vt:lpstr>
      <vt:lpstr>Неудобната пейка – код на котката</vt:lpstr>
      <vt:lpstr>Неудобната пейка – код на пингвина</vt:lpstr>
      <vt:lpstr>Неудобната пейка – видео</vt:lpstr>
      <vt:lpstr>Алгоритъм за броене на елементи</vt:lpstr>
      <vt:lpstr>Алгоритъм за броене на елементи</vt:lpstr>
      <vt:lpstr>Крадецът на ябълки</vt:lpstr>
      <vt:lpstr>Крадецът на ябълки – условие</vt:lpstr>
      <vt:lpstr>Крадецът на ябълки – код на ябълката</vt:lpstr>
      <vt:lpstr>Крадецът на ябълки – код на котката</vt:lpstr>
      <vt:lpstr>Крадецът на ябълки – видео</vt:lpstr>
      <vt:lpstr>Алгоритъм за намиране на  най-голeмия от три елемента</vt:lpstr>
      <vt:lpstr>Какво представлява блок-схема?</vt:lpstr>
      <vt:lpstr>Алгоритъм за намиране на най-голeмия от три елемента</vt:lpstr>
      <vt:lpstr>Пример в Scratch</vt:lpstr>
      <vt:lpstr>Магическата жаба</vt:lpstr>
      <vt:lpstr>Магическата жаба – условие </vt:lpstr>
      <vt:lpstr>Магическата жаба – код </vt:lpstr>
      <vt:lpstr>Магическата жаба – видео </vt:lpstr>
      <vt:lpstr>Алгоритъм за сортиране на елементи</vt:lpstr>
      <vt:lpstr>Алгоритъм за сортиране на елементи</vt:lpstr>
      <vt:lpstr>Пример в Scratch</vt:lpstr>
      <vt:lpstr>Робо маратон</vt:lpstr>
      <vt:lpstr>Робо маратон – условие</vt:lpstr>
      <vt:lpstr>Робо маратон – код на подиума</vt:lpstr>
      <vt:lpstr>Робо маратон – код на роботите</vt:lpstr>
      <vt:lpstr>Робо маратон – код на роботите</vt:lpstr>
      <vt:lpstr>Робо маратон – видео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Zaraliev</cp:lastModifiedBy>
  <cp:revision>119</cp:revision>
  <dcterms:created xsi:type="dcterms:W3CDTF">2018-05-23T13:08:44Z</dcterms:created>
  <dcterms:modified xsi:type="dcterms:W3CDTF">2024-12-17T06:29:31Z</dcterms:modified>
  <cp:category>computer programming; programming</cp:category>
</cp:coreProperties>
</file>